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7" r:id="rId2"/>
    <p:sldId id="324" r:id="rId3"/>
    <p:sldId id="325" r:id="rId4"/>
    <p:sldId id="326" r:id="rId5"/>
    <p:sldId id="327" r:id="rId6"/>
    <p:sldId id="286" r:id="rId7"/>
    <p:sldId id="339" r:id="rId8"/>
    <p:sldId id="267" r:id="rId9"/>
    <p:sldId id="268" r:id="rId10"/>
    <p:sldId id="340" r:id="rId11"/>
    <p:sldId id="270" r:id="rId12"/>
    <p:sldId id="274" r:id="rId13"/>
    <p:sldId id="272" r:id="rId14"/>
    <p:sldId id="292" r:id="rId15"/>
    <p:sldId id="341" r:id="rId16"/>
    <p:sldId id="291" r:id="rId17"/>
    <p:sldId id="299" r:id="rId18"/>
    <p:sldId id="315" r:id="rId19"/>
    <p:sldId id="321" r:id="rId20"/>
    <p:sldId id="328" r:id="rId21"/>
    <p:sldId id="342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12AE"/>
    <a:srgbClr val="0C501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4638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28745-2A4E-473A-9628-D70C37E116BB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601A3-D4A1-489D-A6E6-036C9B064C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AEA32-7F28-409B-95FA-241062819AD5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03CBE-7668-49A3-A4C2-9B1DF1EAA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F4C49-9F77-47CA-BBE4-FC3B37159418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2BB21-F37A-4396-876C-EAC363EAA9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AA531-CFCA-43E6-A560-9D24E1374F8A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7609A-FB4C-483C-A049-B345723AE5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7362-7580-4B01-8BF0-07F4219AC247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5DC85-E412-4D08-9588-3C9C4DC16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436C0-EF4B-4F91-8719-A81E9F18CD89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50C90-756F-419F-8F36-08C132A49E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73752-43F6-49B5-AD67-EE3CFBE19FB7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B6173-9A13-4AB3-9388-A958CD06B8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359D7-D514-47A4-B980-108A5F491846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40AC6-4FFA-4D72-82DD-9884E102B2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A3186-F7A6-4597-8A32-15058C13E003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8FEB0-1D34-4580-B497-8266DF397C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E6B8D-9F70-4AE9-BC2B-2F22DC574847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61263-166B-45F3-AA64-385325ACC3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5A771-4F0D-44C6-A2F3-746BB0E8F8C4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F6515-75C4-4E9B-AC2D-1D354821C7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7E4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AC7A2E-419C-4370-B864-D3116BE28871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8E9DE1F-B598-4DDF-A49B-B43581DB7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000100" y="271462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1212AE"/>
                </a:solidFill>
                <a:latin typeface="+mj-lt"/>
                <a:ea typeface="+mj-ea"/>
                <a:cs typeface="+mj-cs"/>
              </a:rPr>
              <a:t>Урок литературного чтения </a:t>
            </a:r>
            <a:br>
              <a:rPr lang="ru-RU" sz="4400" b="1" dirty="0">
                <a:solidFill>
                  <a:srgbClr val="1212AE"/>
                </a:solidFill>
                <a:latin typeface="+mj-lt"/>
                <a:ea typeface="+mj-ea"/>
                <a:cs typeface="+mj-cs"/>
              </a:rPr>
            </a:br>
            <a:r>
              <a:rPr lang="ru-RU" sz="4400" b="1" dirty="0" smtClean="0">
                <a:solidFill>
                  <a:srgbClr val="1212AE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4400" b="1" dirty="0">
                <a:solidFill>
                  <a:srgbClr val="1212AE"/>
                </a:solidFill>
                <a:latin typeface="+mj-lt"/>
                <a:ea typeface="+mj-ea"/>
                <a:cs typeface="+mj-cs"/>
              </a:rPr>
              <a:t>3 </a:t>
            </a:r>
            <a:r>
              <a:rPr lang="ru-RU" sz="4400" b="1" dirty="0" smtClean="0">
                <a:solidFill>
                  <a:srgbClr val="1212AE"/>
                </a:solidFill>
                <a:latin typeface="+mj-lt"/>
                <a:ea typeface="+mj-ea"/>
                <a:cs typeface="+mj-cs"/>
              </a:rPr>
              <a:t>класс</a:t>
            </a:r>
          </a:p>
          <a:p>
            <a:pPr algn="ctr">
              <a:defRPr/>
            </a:pPr>
            <a:endParaRPr lang="ru-RU" sz="4400" b="1" dirty="0" smtClean="0">
              <a:solidFill>
                <a:srgbClr val="1212AE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54" name="Picture 2" descr="D:\Мои документы2\Презентации. Шаблоны 2\Виньетки\kniga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81325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1000108"/>
            <a:ext cx="5000628" cy="535785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Во время Великой Отечественной войны работал корреспондентом различных газет. </a:t>
            </a:r>
          </a:p>
          <a:p>
            <a:pPr>
              <a:buNone/>
            </a:pPr>
            <a:r>
              <a:rPr lang="ru-RU" b="1" dirty="0" smtClean="0"/>
              <a:t>    Вместе с войсками отступал до Сталинграда, был контужен. Награждён боевыми орденами и медалями.</a:t>
            </a:r>
            <a:endParaRPr lang="ru-RU" b="1" dirty="0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/>
          <a:srcRect l="11133" t="32959" r="57226" b="13574"/>
          <a:stretch>
            <a:fillRect/>
          </a:stretch>
        </p:blipFill>
        <p:spPr bwMode="auto">
          <a:xfrm>
            <a:off x="642910" y="1142984"/>
            <a:ext cx="348774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 descr="D:\Мои документы2\Презентации. Шаблоны 2\Виньетки\kniga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2714612" cy="2967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1357290" y="500042"/>
            <a:ext cx="7618425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Calibri" pitchFamily="34" charset="0"/>
              </a:rPr>
              <a:t>После войны </a:t>
            </a:r>
            <a:r>
              <a:rPr lang="ru-RU" sz="2400" b="1" dirty="0" smtClean="0">
                <a:latin typeface="Calibri" pitchFamily="34" charset="0"/>
              </a:rPr>
              <a:t>С.Михалков </a:t>
            </a:r>
            <a:r>
              <a:rPr lang="ru-RU" sz="2400" b="1" dirty="0">
                <a:latin typeface="Calibri" pitchFamily="34" charset="0"/>
              </a:rPr>
              <a:t>продолжает литературную деятельность, работает в разных жанрах детской литературы, создаёт пьесы для детских театров, </a:t>
            </a:r>
            <a:r>
              <a:rPr lang="ru-RU" sz="2400" b="1" dirty="0">
                <a:latin typeface="+mn-lt"/>
                <a:cs typeface="Times New Roman" pitchFamily="18" charset="0"/>
              </a:rPr>
              <a:t>сценарии для мультфильмов</a:t>
            </a:r>
            <a:r>
              <a:rPr lang="ru-RU" sz="2400" b="1" dirty="0" smtClean="0">
                <a:latin typeface="+mn-lt"/>
                <a:cs typeface="Times New Roman" pitchFamily="18" charset="0"/>
              </a:rPr>
              <a:t>. А для взрослых сочинял басни, пьесы, киносценарии.</a:t>
            </a:r>
          </a:p>
          <a:p>
            <a:pPr>
              <a:spcBef>
                <a:spcPct val="50000"/>
              </a:spcBef>
            </a:pPr>
            <a:endParaRPr lang="ru-RU" sz="2400" b="1" dirty="0">
              <a:latin typeface="Calibri" pitchFamily="34" charset="0"/>
            </a:endParaRPr>
          </a:p>
        </p:txBody>
      </p:sp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3203575" y="4581525"/>
            <a:ext cx="5473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Calibri" pitchFamily="34" charset="0"/>
            </a:endParaRPr>
          </a:p>
        </p:txBody>
      </p:sp>
      <p:pic>
        <p:nvPicPr>
          <p:cNvPr id="23557" name="Picture 2" descr="D:\Мои документы2\Презентации. Шаблоны 2\Виньетки\kniga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81325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Qwerty\Pictures\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4752"/>
            <a:ext cx="2297069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071538" y="2357430"/>
            <a:ext cx="77867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Calibri" pitchFamily="34" charset="0"/>
              </a:rPr>
              <a:t>К 2008 году суммарный тираж книг Сергея Михалкова насчитывает около </a:t>
            </a:r>
            <a:r>
              <a:rPr lang="ru-RU" sz="2400" b="1" dirty="0" smtClean="0">
                <a:solidFill>
                  <a:srgbClr val="0000FF"/>
                </a:solidFill>
                <a:latin typeface="Calibri" pitchFamily="34" charset="0"/>
              </a:rPr>
              <a:t>300 миллионов экземпляров.</a:t>
            </a:r>
            <a:r>
              <a:rPr lang="ru-RU" sz="2400" b="1" dirty="0" smtClean="0">
                <a:solidFill>
                  <a:schemeClr val="accent2"/>
                </a:solidFill>
                <a:latin typeface="Calibri" pitchFamily="34" charset="0"/>
              </a:rPr>
              <a:t> </a:t>
            </a:r>
            <a:endParaRPr lang="ru-RU" sz="2400" b="1" dirty="0">
              <a:solidFill>
                <a:schemeClr val="accent2"/>
              </a:solidFill>
              <a:latin typeface="Calibri" pitchFamily="34" charset="0"/>
            </a:endParaRPr>
          </a:p>
        </p:txBody>
      </p:sp>
      <p:pic>
        <p:nvPicPr>
          <p:cNvPr id="8" name="Picture 12" descr="2758"/>
          <p:cNvPicPr>
            <a:picLocks noChangeAspect="1" noChangeArrowheads="1"/>
          </p:cNvPicPr>
          <p:nvPr/>
        </p:nvPicPr>
        <p:blipFill>
          <a:blip r:embed="rId4" cstate="print">
            <a:lum bright="-24000" contrast="36000"/>
          </a:blip>
          <a:srcRect/>
          <a:stretch>
            <a:fillRect/>
          </a:stretch>
        </p:blipFill>
        <p:spPr bwMode="auto">
          <a:xfrm>
            <a:off x="2357422" y="4700589"/>
            <a:ext cx="1579791" cy="2157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002_23"/>
          <p:cNvPicPr>
            <a:picLocks noChangeAspect="1" noChangeArrowheads="1"/>
          </p:cNvPicPr>
          <p:nvPr/>
        </p:nvPicPr>
        <p:blipFill>
          <a:blip r:embed="rId5" cstate="print">
            <a:lum bright="-6000" contrast="18000"/>
          </a:blip>
          <a:srcRect/>
          <a:stretch>
            <a:fillRect/>
          </a:stretch>
        </p:blipFill>
        <p:spPr bwMode="auto">
          <a:xfrm>
            <a:off x="3786182" y="3143248"/>
            <a:ext cx="1655762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54000002020"/>
          <p:cNvPicPr>
            <a:picLocks noChangeAspect="1" noChangeArrowheads="1"/>
          </p:cNvPicPr>
          <p:nvPr/>
        </p:nvPicPr>
        <p:blipFill>
          <a:blip r:embed="rId6" cstate="print">
            <a:lum contrast="12000"/>
          </a:blip>
          <a:srcRect/>
          <a:stretch>
            <a:fillRect/>
          </a:stretch>
        </p:blipFill>
        <p:spPr bwMode="auto">
          <a:xfrm>
            <a:off x="5214942" y="4714884"/>
            <a:ext cx="1475424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dvd093"/>
          <p:cNvPicPr>
            <a:picLocks noChangeAspect="1" noChangeArrowheads="1"/>
          </p:cNvPicPr>
          <p:nvPr/>
        </p:nvPicPr>
        <p:blipFill>
          <a:blip r:embed="rId7" cstate="print">
            <a:lum bright="-6000" contrast="12000"/>
          </a:blip>
          <a:srcRect/>
          <a:stretch>
            <a:fillRect/>
          </a:stretch>
        </p:blipFill>
        <p:spPr bwMode="auto">
          <a:xfrm>
            <a:off x="6808482" y="3286124"/>
            <a:ext cx="2335518" cy="3379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2969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571480"/>
            <a:ext cx="280987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500563" y="3143248"/>
            <a:ext cx="41434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1212AE"/>
                </a:solidFill>
                <a:latin typeface="Calibri" pitchFamily="34" charset="0"/>
              </a:rPr>
              <a:t>Именем Михалкова названа одна из малых планет Солнечной Системы (1999</a:t>
            </a:r>
            <a:r>
              <a:rPr lang="ru-RU" sz="2400" b="1" dirty="0" smtClean="0">
                <a:solidFill>
                  <a:srgbClr val="1212AE"/>
                </a:solidFill>
                <a:latin typeface="Calibri" pitchFamily="34" charset="0"/>
              </a:rPr>
              <a:t>).</a:t>
            </a:r>
            <a:endParaRPr lang="ru-RU" sz="2400" b="1" dirty="0">
              <a:solidFill>
                <a:srgbClr val="1212AE"/>
              </a:solidFill>
              <a:latin typeface="Calibri" pitchFamily="34" charset="0"/>
            </a:endParaRPr>
          </a:p>
        </p:txBody>
      </p:sp>
      <p:pic>
        <p:nvPicPr>
          <p:cNvPr id="9223" name="Picture 7" descr="планета"/>
          <p:cNvPicPr>
            <a:picLocks noChangeAspect="1" noChangeArrowheads="1"/>
          </p:cNvPicPr>
          <p:nvPr/>
        </p:nvPicPr>
        <p:blipFill>
          <a:blip r:embed="rId3" cstate="print">
            <a:lum bright="-12000" contrast="18000"/>
          </a:blip>
          <a:srcRect/>
          <a:stretch>
            <a:fillRect/>
          </a:stretch>
        </p:blipFill>
        <p:spPr bwMode="auto">
          <a:xfrm>
            <a:off x="928663" y="1214422"/>
            <a:ext cx="3139804" cy="4337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2" descr="D:\Мои документы2\Презентации. Шаблоны 2\Виньетки\kniga0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981325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143372" y="4643446"/>
            <a:ext cx="48577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1212AE"/>
                </a:solidFill>
                <a:latin typeface="+mn-lt"/>
                <a:cs typeface="Times New Roman" pitchFamily="18" charset="0"/>
              </a:rPr>
              <a:t>30 декабря 2000 года президент РФ В.В.Путин утвердил текст Государственного гимна России на стихи Сергея Михалкова. </a:t>
            </a:r>
            <a:endParaRPr lang="ru-RU" sz="2400" b="1" dirty="0">
              <a:solidFill>
                <a:srgbClr val="1212AE"/>
              </a:solidFill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Мои документы2\Презентации. Шаблоны 2\Виньетки\kniga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81325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71472" y="1857364"/>
            <a:ext cx="450059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1212AE"/>
                </a:solidFill>
                <a:latin typeface="+mn-lt"/>
              </a:rPr>
              <a:t>2004 год — </a:t>
            </a:r>
            <a:r>
              <a:rPr lang="ru-RU" sz="2400" b="1" dirty="0" smtClean="0">
                <a:solidFill>
                  <a:srgbClr val="1212AE"/>
                </a:solidFill>
                <a:latin typeface="+mn-lt"/>
              </a:rPr>
              <a:t>С.В.Михалков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1212AE"/>
                </a:solidFill>
                <a:latin typeface="+mn-lt"/>
              </a:rPr>
              <a:t> </a:t>
            </a:r>
            <a:r>
              <a:rPr lang="ru-RU" sz="2400" b="1" dirty="0">
                <a:solidFill>
                  <a:srgbClr val="1212AE"/>
                </a:solidFill>
                <a:latin typeface="+mn-lt"/>
              </a:rPr>
              <a:t>один из авторов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1212AE"/>
                </a:solidFill>
                <a:latin typeface="+mn-lt"/>
              </a:rPr>
              <a:t> </a:t>
            </a:r>
            <a:r>
              <a:rPr lang="ru-RU" sz="2400" b="1" dirty="0">
                <a:solidFill>
                  <a:srgbClr val="1212AE"/>
                </a:solidFill>
                <a:latin typeface="+mn-lt"/>
              </a:rPr>
              <a:t>«Самой большой в мире книги для малышей</a:t>
            </a:r>
            <a:r>
              <a:rPr lang="ru-RU" sz="2400" b="1" dirty="0" smtClean="0">
                <a:solidFill>
                  <a:srgbClr val="1212AE"/>
                </a:solidFill>
                <a:latin typeface="+mn-lt"/>
              </a:rPr>
              <a:t>»</a:t>
            </a:r>
            <a:r>
              <a:rPr lang="ru-RU" sz="2400" dirty="0" smtClean="0">
                <a:solidFill>
                  <a:srgbClr val="1212AE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atin typeface="+mn-lt"/>
              </a:rPr>
              <a:t>В ней всего 4 страницы 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atin typeface="+mn-lt"/>
              </a:rPr>
              <a:t>12 стихотворений, зато они высотой 6 метров, шириной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atin typeface="+mn-lt"/>
              </a:rPr>
              <a:t>3 метра и весом 492 кг.  </a:t>
            </a:r>
            <a:endParaRPr lang="ru-RU" sz="2400" b="1" dirty="0">
              <a:latin typeface="+mn-lt"/>
            </a:endParaRPr>
          </a:p>
        </p:txBody>
      </p:sp>
      <p:pic>
        <p:nvPicPr>
          <p:cNvPr id="12" name="Picture 2" descr="https://fs01.infourok.ru/images/doc/89/106194/img7.jpg"/>
          <p:cNvPicPr>
            <a:picLocks noChangeAspect="1" noChangeArrowheads="1"/>
          </p:cNvPicPr>
          <p:nvPr/>
        </p:nvPicPr>
        <p:blipFill>
          <a:blip r:embed="rId3"/>
          <a:srcRect l="1563" t="3125" r="62500" b="2083"/>
          <a:stretch>
            <a:fillRect/>
          </a:stretch>
        </p:blipFill>
        <p:spPr bwMode="auto">
          <a:xfrm>
            <a:off x="5143504" y="0"/>
            <a:ext cx="4000496" cy="65008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1" name="Picture 4" descr="f017p29-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6000" contrast="6000"/>
          </a:blip>
          <a:srcRect/>
          <a:stretch>
            <a:fillRect/>
          </a:stretch>
        </p:blipFill>
        <p:spPr>
          <a:xfrm>
            <a:off x="1547813" y="1268413"/>
            <a:ext cx="2857500" cy="4400550"/>
          </a:xfrm>
          <a:noFill/>
        </p:spPr>
      </p:pic>
      <p:pic>
        <p:nvPicPr>
          <p:cNvPr id="17412" name="Picture 2" descr="D:\Мои документы2\Презентации. Шаблоны 2\Виньетки\kniga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81325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859338" y="2071678"/>
            <a:ext cx="4032250" cy="3475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1212AE"/>
                </a:solidFill>
                <a:latin typeface="+mj-lt"/>
                <a:ea typeface="+mj-ea"/>
                <a:cs typeface="+mj-cs"/>
              </a:rPr>
              <a:t>Сергей Владимирович Михалков </a:t>
            </a:r>
            <a:endParaRPr lang="ru-RU" sz="4400" b="1" dirty="0">
              <a:solidFill>
                <a:srgbClr val="1212AE"/>
              </a:solidFill>
              <a:latin typeface="+mj-lt"/>
              <a:ea typeface="+mj-ea"/>
              <a:cs typeface="+mj-cs"/>
            </a:endParaRPr>
          </a:p>
          <a:p>
            <a:pPr algn="ctr">
              <a:defRPr/>
            </a:pPr>
            <a:r>
              <a:rPr lang="ru-RU" sz="4400" b="1" dirty="0">
                <a:solidFill>
                  <a:srgbClr val="1212AE"/>
                </a:solidFill>
                <a:latin typeface="+mj-lt"/>
                <a:ea typeface="+mj-ea"/>
                <a:cs typeface="+mj-cs"/>
              </a:rPr>
              <a:t>«ЕСЛИ</a:t>
            </a:r>
            <a:r>
              <a:rPr lang="ru-RU" sz="4400" b="1" dirty="0" smtClean="0">
                <a:solidFill>
                  <a:srgbClr val="1212AE"/>
                </a:solidFill>
                <a:latin typeface="+mj-lt"/>
                <a:ea typeface="+mj-ea"/>
                <a:cs typeface="+mj-cs"/>
              </a:rPr>
              <a:t>»</a:t>
            </a:r>
          </a:p>
          <a:p>
            <a:pPr algn="ctr">
              <a:defRPr/>
            </a:pPr>
            <a:endParaRPr lang="ru-RU" sz="4400" b="1" dirty="0" smtClean="0">
              <a:solidFill>
                <a:srgbClr val="1212AE"/>
              </a:solidFill>
              <a:latin typeface="+mj-lt"/>
              <a:ea typeface="+mj-ea"/>
              <a:cs typeface="+mj-cs"/>
            </a:endParaRPr>
          </a:p>
          <a:p>
            <a:pPr algn="ctr">
              <a:defRPr/>
            </a:pPr>
            <a:r>
              <a:rPr lang="ru-RU" sz="3600" b="1" dirty="0" smtClean="0">
                <a:solidFill>
                  <a:srgbClr val="1212AE"/>
                </a:solidFill>
                <a:latin typeface="+mj-lt"/>
                <a:ea typeface="+mj-ea"/>
                <a:cs typeface="+mj-cs"/>
              </a:rPr>
              <a:t>С.116-117</a:t>
            </a:r>
            <a:endParaRPr lang="ru-RU" sz="3600" b="1" dirty="0">
              <a:solidFill>
                <a:srgbClr val="1212AE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ои документы2\Презентации. Шаблоны 2\Виньетки\kniga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81325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928662" y="3105835"/>
            <a:ext cx="77153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+mn-lt"/>
              </a:rPr>
              <a:t>В словаре Ожегова:</a:t>
            </a:r>
          </a:p>
          <a:p>
            <a:r>
              <a:rPr lang="ru-RU" sz="4000" b="1" i="1" u="sng" dirty="0" smtClean="0">
                <a:latin typeface="+mn-lt"/>
              </a:rPr>
              <a:t>Если</a:t>
            </a:r>
            <a:r>
              <a:rPr lang="ru-RU" sz="4000" b="1" dirty="0" smtClean="0">
                <a:latin typeface="+mn-lt"/>
              </a:rPr>
              <a:t> - союз. Выражает условие совершения, существования чего-нибудь.</a:t>
            </a:r>
            <a:endParaRPr lang="ru-RU" sz="4000" b="1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1000108"/>
            <a:ext cx="678661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1212AE"/>
                </a:solidFill>
                <a:latin typeface="Times New Roman" pitchFamily="18" charset="0"/>
                <a:cs typeface="Times New Roman" pitchFamily="18" charset="0"/>
              </a:rPr>
              <a:t>Как вы понимаете значение</a:t>
            </a:r>
          </a:p>
          <a:p>
            <a:r>
              <a:rPr lang="ru-RU" sz="4000" b="1" dirty="0" smtClean="0">
                <a:solidFill>
                  <a:srgbClr val="1212AE"/>
                </a:solidFill>
                <a:latin typeface="Times New Roman" pitchFamily="18" charset="0"/>
                <a:cs typeface="Times New Roman" pitchFamily="18" charset="0"/>
              </a:rPr>
              <a:t> слова «если»? </a:t>
            </a:r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60350"/>
            <a:ext cx="8715436" cy="58658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                 </a:t>
            </a:r>
          </a:p>
          <a:p>
            <a:pPr>
              <a:buFont typeface="Arial" charset="0"/>
              <a:buNone/>
            </a:pPr>
            <a:endParaRPr lang="ru-RU" sz="40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 </a:t>
            </a:r>
          </a:p>
          <a:p>
            <a:pPr>
              <a:buFont typeface="Arial" charset="0"/>
              <a:buNone/>
            </a:pPr>
            <a:endParaRPr lang="ru-RU" sz="40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     </a:t>
            </a:r>
          </a:p>
          <a:p>
            <a:pPr>
              <a:buFont typeface="Arial" charset="0"/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     </a:t>
            </a:r>
          </a:p>
          <a:p>
            <a:pPr marL="0" indent="0">
              <a:buFont typeface="Arial" charset="0"/>
              <a:buNone/>
            </a:pPr>
            <a:r>
              <a:rPr lang="ru-RU" sz="4000" b="1" dirty="0" smtClean="0">
                <a:solidFill>
                  <a:srgbClr val="1212AE"/>
                </a:solidFill>
              </a:rPr>
              <a:t>Какие чувства и фантазии возникают у вас, когда за окном идет дождь?</a:t>
            </a:r>
            <a:endParaRPr lang="ru-RU" sz="4000" dirty="0" smtClean="0">
              <a:solidFill>
                <a:srgbClr val="1212AE"/>
              </a:solidFill>
            </a:endParaRPr>
          </a:p>
          <a:p>
            <a:pPr>
              <a:buFont typeface="Arial" charset="0"/>
              <a:buNone/>
            </a:pPr>
            <a:endParaRPr lang="ru-RU" sz="4000" b="1" dirty="0" smtClean="0">
              <a:solidFill>
                <a:srgbClr val="002060"/>
              </a:solidFill>
            </a:endParaRPr>
          </a:p>
        </p:txBody>
      </p:sp>
      <p:pic>
        <p:nvPicPr>
          <p:cNvPr id="16388" name="Picture 2" descr="D:\Мои документы2\Презентации. Шаблоны 2\Виньетки\kniga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81325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9" descr="https://ds04.infourok.ru/uploads/ex/022b/000ee2c2-a749f0f0/img15.jpg"/>
          <p:cNvPicPr>
            <a:picLocks noChangeAspect="1" noChangeArrowheads="1"/>
          </p:cNvPicPr>
          <p:nvPr/>
        </p:nvPicPr>
        <p:blipFill>
          <a:blip r:embed="rId3"/>
          <a:srcRect l="6667" r="9333"/>
          <a:stretch>
            <a:fillRect/>
          </a:stretch>
        </p:blipFill>
        <p:spPr bwMode="auto">
          <a:xfrm>
            <a:off x="2500298" y="571480"/>
            <a:ext cx="4500594" cy="4018388"/>
          </a:xfrm>
          <a:prstGeom prst="rect">
            <a:avLst/>
          </a:prstGeom>
          <a:noFill/>
          <a:ln w="19050">
            <a:solidFill>
              <a:srgbClr val="0C501C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Мои документы2\Презентации. Шаблоны 2\Виньетки\kniga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81325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Прямоугольник 2"/>
          <p:cNvSpPr>
            <a:spLocks noChangeArrowheads="1"/>
          </p:cNvSpPr>
          <p:nvPr/>
        </p:nvSpPr>
        <p:spPr bwMode="auto">
          <a:xfrm>
            <a:off x="1835150" y="1052513"/>
            <a:ext cx="69850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1212AE"/>
                </a:solidFill>
                <a:latin typeface="Times New Roman" pitchFamily="18" charset="0"/>
                <a:cs typeface="Times New Roman" pitchFamily="18" charset="0"/>
              </a:rPr>
              <a:t>Как вы понимаете значение слова  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«ФАНТАЗИЯ»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          </a:t>
            </a:r>
          </a:p>
          <a:p>
            <a:endParaRPr lang="ru-RU" sz="4000" dirty="0"/>
          </a:p>
          <a:p>
            <a:r>
              <a:rPr lang="ru-RU" sz="4000" dirty="0"/>
              <a:t>           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3357563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    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Фантазия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b="1" dirty="0" smtClean="0">
                <a:solidFill>
                  <a:srgbClr val="1212AE"/>
                </a:solidFill>
              </a:rPr>
              <a:t>деятельность </a:t>
            </a:r>
            <a:r>
              <a:rPr lang="ru-RU" sz="3200" b="1" dirty="0">
                <a:solidFill>
                  <a:srgbClr val="1212AE"/>
                </a:solidFill>
              </a:rPr>
              <a:t>воображения,             </a:t>
            </a:r>
          </a:p>
          <a:p>
            <a:r>
              <a:rPr lang="ru-RU" sz="3200" b="1" dirty="0">
                <a:solidFill>
                  <a:srgbClr val="1212AE"/>
                </a:solidFill>
              </a:rPr>
              <a:t>                       которая отличается от    </a:t>
            </a:r>
          </a:p>
          <a:p>
            <a:r>
              <a:rPr lang="ru-RU" sz="3200" b="1" dirty="0">
                <a:solidFill>
                  <a:srgbClr val="1212AE"/>
                </a:solidFill>
              </a:rPr>
              <a:t>                       условий действительности.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088" y="3643314"/>
            <a:ext cx="7138987" cy="3016249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Послушайте стихотворение С.В.Михалкова «Если» и ответьте на вопрос, почему поэт так назвал произведение?</a:t>
            </a: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0" name="Picture 2" descr="D:\Мои документы2\Презентации. Шаблоны 2\Виньетки\kniga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81325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3" descr="C:\Users\Qwerty\Pictures\752a5727aaabc3ba6e3791d1da4184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675830"/>
            <a:ext cx="3264779" cy="282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571480"/>
            <a:ext cx="8172450" cy="564991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помогло детям скоротать скучный, дождливый день?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фантазии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Найдите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прочитайте предложения,          в которых присутствует слово «если».</a:t>
            </a:r>
          </a:p>
          <a:p>
            <a:pPr>
              <a:buFont typeface="Arial" charset="0"/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 что они превратили лужу?</a:t>
            </a:r>
          </a:p>
          <a:p>
            <a:pPr algn="ctr">
              <a:buFont typeface="Arial" charset="0"/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Лужа - море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они хотели бы сделать с тучей?</a:t>
            </a:r>
          </a:p>
          <a:p>
            <a:pPr algn="ctr">
              <a:buFont typeface="Arial" charset="0"/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Измерить ширину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у них получилась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каплища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Соединили все капли в одну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dirty="0" smtClean="0"/>
              <a:t> </a:t>
            </a:r>
          </a:p>
          <a:p>
            <a:pPr>
              <a:buFont typeface="Arial" charset="0"/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5" name="Picture 2" descr="D:\Мои документы2\Презентации. Шаблоны 2\Виньетки\kniga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81325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1"/>
          </p:nvPr>
        </p:nvSpPr>
        <p:spPr>
          <a:xfrm>
            <a:off x="611188" y="2708275"/>
            <a:ext cx="822960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400" b="1" dirty="0" smtClean="0"/>
              <a:t>Дождик, дождик не дожди,</a:t>
            </a:r>
          </a:p>
          <a:p>
            <a:pPr algn="ctr" eaLnBrk="1" hangingPunct="1">
              <a:buFont typeface="Arial" charset="0"/>
              <a:buNone/>
            </a:pPr>
            <a:r>
              <a:rPr lang="ru-RU" sz="4400" b="1" dirty="0" smtClean="0"/>
              <a:t> Дождик, дождик подожди.</a:t>
            </a:r>
          </a:p>
          <a:p>
            <a:pPr algn="ctr" eaLnBrk="1" hangingPunct="1">
              <a:buFont typeface="Arial" charset="0"/>
              <a:buNone/>
            </a:pPr>
            <a:r>
              <a:rPr lang="ru-RU" sz="4400" b="1" dirty="0" smtClean="0"/>
              <a:t> Дай до дому нам дойти.</a:t>
            </a:r>
          </a:p>
          <a:p>
            <a:endParaRPr lang="ru-RU" dirty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title"/>
          </p:nvPr>
        </p:nvSpPr>
        <p:spPr>
          <a:xfrm>
            <a:off x="1331913" y="765175"/>
            <a:ext cx="7127875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1212AE"/>
                </a:solidFill>
                <a:latin typeface="Times New Roman" pitchFamily="18" charset="0"/>
                <a:cs typeface="Times New Roman" pitchFamily="18" charset="0"/>
              </a:rPr>
              <a:t>Прочитайте скороговорку медленно по слогам.</a:t>
            </a:r>
          </a:p>
        </p:txBody>
      </p:sp>
      <p:pic>
        <p:nvPicPr>
          <p:cNvPr id="5124" name="Picture 2" descr="D:\Мои документы2\Презентации. Шаблоны 2\Виньетки\kniga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81325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smtClean="0">
                <a:solidFill>
                  <a:srgbClr val="C00000"/>
                </a:solidFill>
              </a:rPr>
              <a:t>Подведём итоги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84313"/>
            <a:ext cx="8229600" cy="4525962"/>
          </a:xfrm>
        </p:spPr>
        <p:txBody>
          <a:bodyPr/>
          <a:lstStyle/>
          <a:p>
            <a:pPr marL="742950" indent="-742950">
              <a:buFont typeface="Arial" charset="0"/>
              <a:buAutoNum type="arabicPeriod"/>
              <a:defRPr/>
            </a:pPr>
            <a:r>
              <a:rPr lang="ru-RU" sz="4000" b="1" dirty="0" smtClean="0">
                <a:solidFill>
                  <a:srgbClr val="1212AE"/>
                </a:solidFill>
                <a:latin typeface="Times New Roman" pitchFamily="18" charset="0"/>
                <a:cs typeface="Times New Roman" pitchFamily="18" charset="0"/>
              </a:rPr>
              <a:t>С каким произведением познакомились? Кто автор?</a:t>
            </a:r>
          </a:p>
          <a:p>
            <a:pPr marL="742950" indent="-742950">
              <a:buFont typeface="Arial" charset="0"/>
              <a:buNone/>
              <a:defRPr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ru-RU" sz="4000" b="1" dirty="0" smtClean="0">
                <a:solidFill>
                  <a:srgbClr val="1212AE"/>
                </a:solidFill>
                <a:latin typeface="Times New Roman" pitchFamily="18" charset="0"/>
                <a:cs typeface="Times New Roman" pitchFamily="18" charset="0"/>
              </a:rPr>
              <a:t>2. Понравилось ли оно вам? Чем?</a:t>
            </a:r>
          </a:p>
          <a:p>
            <a:pPr>
              <a:buFont typeface="Arial" charset="0"/>
              <a:buNone/>
              <a:defRPr/>
            </a:pPr>
            <a:endParaRPr lang="ru-RU" b="1" dirty="0" smtClean="0">
              <a:solidFill>
                <a:srgbClr val="1212AE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ru-RU" sz="4000" b="1" dirty="0" smtClean="0">
                <a:solidFill>
                  <a:srgbClr val="1212AE"/>
                </a:solidFill>
                <a:latin typeface="Times New Roman" pitchFamily="18" charset="0"/>
                <a:cs typeface="Times New Roman" pitchFamily="18" charset="0"/>
              </a:rPr>
              <a:t>3. Чему учит нас автор?</a:t>
            </a:r>
          </a:p>
          <a:p>
            <a:pPr eaLnBrk="1" hangingPunct="1">
              <a:defRPr/>
            </a:pPr>
            <a:endParaRPr lang="ru-RU" sz="4000" dirty="0"/>
          </a:p>
        </p:txBody>
      </p:sp>
      <p:pic>
        <p:nvPicPr>
          <p:cNvPr id="43012" name="Picture 2" descr="D:\Мои документы2\Презентации. Шаблоны 2\Виньетки\kniga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81325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Оцените себя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84313"/>
            <a:ext cx="8229600" cy="4525962"/>
          </a:xfrm>
        </p:spPr>
        <p:txBody>
          <a:bodyPr/>
          <a:lstStyle/>
          <a:p>
            <a:r>
              <a:rPr lang="ru-RU" sz="3600" b="1" dirty="0" smtClean="0"/>
              <a:t>Я запомнил скороговорку!</a:t>
            </a:r>
            <a:endParaRPr lang="ru-RU" sz="3600" dirty="0" smtClean="0"/>
          </a:p>
          <a:p>
            <a:r>
              <a:rPr lang="ru-RU" sz="3600" b="1" dirty="0" smtClean="0"/>
              <a:t>Я составил кластер!</a:t>
            </a:r>
            <a:endParaRPr lang="ru-RU" sz="3600" dirty="0" smtClean="0"/>
          </a:p>
          <a:p>
            <a:r>
              <a:rPr lang="ru-RU" sz="3600" b="1" dirty="0" smtClean="0"/>
              <a:t>Я могу рассказать, используя кластер, о творчестве С.Михалкова!</a:t>
            </a:r>
            <a:endParaRPr lang="ru-RU" sz="3600" dirty="0" smtClean="0"/>
          </a:p>
          <a:p>
            <a:r>
              <a:rPr lang="ru-RU" sz="3600" b="1" dirty="0" smtClean="0"/>
              <a:t>Я понял позицию автора произведения!</a:t>
            </a:r>
            <a:endParaRPr lang="ru-RU" sz="3600" dirty="0" smtClean="0"/>
          </a:p>
          <a:p>
            <a:r>
              <a:rPr lang="ru-RU" sz="3600" b="1" dirty="0" smtClean="0"/>
              <a:t>Я смог ответить на все вопросы сам!</a:t>
            </a:r>
            <a:endParaRPr lang="ru-RU" sz="3600" dirty="0" smtClean="0"/>
          </a:p>
          <a:p>
            <a:pPr eaLnBrk="1" hangingPunct="1">
              <a:defRPr/>
            </a:pPr>
            <a:endParaRPr lang="ru-RU" sz="4000" dirty="0"/>
          </a:p>
        </p:txBody>
      </p:sp>
      <p:pic>
        <p:nvPicPr>
          <p:cNvPr id="43012" name="Picture 2" descr="D:\Мои документы2\Презентации. Шаблоны 2\Виньетки\kniga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81325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>
          <a:xfrm>
            <a:off x="611188" y="2708275"/>
            <a:ext cx="822960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400" b="1" smtClean="0"/>
              <a:t>Дождик, дождик не дожди,</a:t>
            </a:r>
          </a:p>
          <a:p>
            <a:pPr algn="ctr" eaLnBrk="1" hangingPunct="1">
              <a:buFont typeface="Arial" charset="0"/>
              <a:buNone/>
            </a:pPr>
            <a:r>
              <a:rPr lang="ru-RU" sz="4400" b="1" smtClean="0"/>
              <a:t> Дождик, дождик подожди.</a:t>
            </a:r>
          </a:p>
          <a:p>
            <a:pPr algn="ctr" eaLnBrk="1" hangingPunct="1">
              <a:buFont typeface="Arial" charset="0"/>
              <a:buNone/>
            </a:pPr>
            <a:r>
              <a:rPr lang="ru-RU" sz="4400" b="1" smtClean="0"/>
              <a:t> Дай до дому нам дойти.</a:t>
            </a:r>
          </a:p>
          <a:p>
            <a:endParaRPr lang="ru-RU" smtClean="0"/>
          </a:p>
        </p:txBody>
      </p:sp>
      <p:pic>
        <p:nvPicPr>
          <p:cNvPr id="6147" name="Picture 2" descr="D:\Мои документы2\Презентации. Шаблоны 2\Виньетки\kniga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150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4213" y="9810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rgbClr val="1212AE"/>
                </a:solidFill>
                <a:latin typeface="Times New Roman" pitchFamily="18" charset="0"/>
                <a:cs typeface="Times New Roman" pitchFamily="18" charset="0"/>
              </a:rPr>
              <a:t>Прочитайте чуть быстрее.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611188" y="2708275"/>
            <a:ext cx="822960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400" b="1" smtClean="0"/>
              <a:t>Дождик, дождик не дожди,</a:t>
            </a:r>
          </a:p>
          <a:p>
            <a:pPr algn="ctr" eaLnBrk="1" hangingPunct="1">
              <a:buFont typeface="Arial" charset="0"/>
              <a:buNone/>
            </a:pPr>
            <a:r>
              <a:rPr lang="ru-RU" sz="4400" b="1" smtClean="0"/>
              <a:t> Дождик, дождик подожди.</a:t>
            </a:r>
          </a:p>
          <a:p>
            <a:pPr algn="ctr" eaLnBrk="1" hangingPunct="1">
              <a:buFont typeface="Arial" charset="0"/>
              <a:buNone/>
            </a:pPr>
            <a:r>
              <a:rPr lang="ru-RU" sz="4400" b="1" smtClean="0"/>
              <a:t> Дай до дому нам дойти.</a:t>
            </a:r>
          </a:p>
          <a:p>
            <a:endParaRPr lang="ru-RU" smtClean="0"/>
          </a:p>
        </p:txBody>
      </p:sp>
      <p:pic>
        <p:nvPicPr>
          <p:cNvPr id="7171" name="Picture 2" descr="D:\Мои документы2\Презентации. Шаблоны 2\Виньетки\kniga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81325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14400" y="9080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rgbClr val="1212AE"/>
                </a:solidFill>
                <a:latin typeface="Times New Roman" pitchFamily="18" charset="0"/>
                <a:cs typeface="Times New Roman" pitchFamily="18" charset="0"/>
              </a:rPr>
              <a:t>Прочитайте вслух с  ускорением. </a:t>
            </a:r>
            <a:endParaRPr lang="ru-RU" sz="3600" dirty="0">
              <a:solidFill>
                <a:srgbClr val="1212A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>
            <a:spLocks noGrp="1"/>
          </p:cNvSpPr>
          <p:nvPr>
            <p:ph idx="1"/>
          </p:nvPr>
        </p:nvSpPr>
        <p:spPr>
          <a:xfrm>
            <a:off x="642910" y="2428868"/>
            <a:ext cx="8229600" cy="3078179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400" b="1" dirty="0" smtClean="0"/>
              <a:t>Дождик, дождик не дожди,</a:t>
            </a:r>
          </a:p>
          <a:p>
            <a:pPr algn="ctr" eaLnBrk="1" hangingPunct="1">
              <a:buFont typeface="Arial" charset="0"/>
              <a:buNone/>
            </a:pPr>
            <a:r>
              <a:rPr lang="ru-RU" sz="4400" b="1" dirty="0" smtClean="0"/>
              <a:t> Дождик, дождик подожди.</a:t>
            </a:r>
          </a:p>
          <a:p>
            <a:pPr algn="ctr" eaLnBrk="1" hangingPunct="1">
              <a:buFont typeface="Arial" charset="0"/>
              <a:buNone/>
            </a:pPr>
            <a:r>
              <a:rPr lang="ru-RU" sz="4400" b="1" dirty="0" smtClean="0"/>
              <a:t> Дай до дому нам дойти.</a:t>
            </a:r>
          </a:p>
          <a:p>
            <a:endParaRPr lang="ru-RU" dirty="0" smtClean="0"/>
          </a:p>
        </p:txBody>
      </p:sp>
      <p:pic>
        <p:nvPicPr>
          <p:cNvPr id="8195" name="Picture 2" descr="D:\Мои документы2\Презентации. Шаблоны 2\Виньетки\kniga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81325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14400" y="6921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rgbClr val="1212AE"/>
                </a:solidFill>
                <a:latin typeface="Times New Roman" pitchFamily="18" charset="0"/>
                <a:cs typeface="Times New Roman" pitchFamily="18" charset="0"/>
              </a:rPr>
              <a:t>Прочитайте быстро.</a:t>
            </a:r>
            <a:endParaRPr lang="ru-RU" sz="3600" dirty="0">
              <a:solidFill>
                <a:srgbClr val="1212A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Мои документы2\Презентации. Шаблоны 2\Виньетки\kniga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81325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755576" y="26064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6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Задачи </a:t>
            </a:r>
            <a:r>
              <a:rPr lang="ru-RU" sz="6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урока</a:t>
            </a:r>
            <a:endParaRPr lang="ru-RU" sz="6600" dirty="0">
              <a:latin typeface="+mj-lt"/>
              <a:ea typeface="+mj-ea"/>
              <a:cs typeface="+mj-cs"/>
            </a:endParaRPr>
          </a:p>
        </p:txBody>
      </p:sp>
      <p:sp>
        <p:nvSpPr>
          <p:cNvPr id="13317" name="Прямоугольник 7"/>
          <p:cNvSpPr>
            <a:spLocks noChangeArrowheads="1"/>
          </p:cNvSpPr>
          <p:nvPr/>
        </p:nvSpPr>
        <p:spPr bwMode="auto">
          <a:xfrm>
            <a:off x="1214414" y="1500174"/>
            <a:ext cx="6985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1212AE"/>
                </a:solidFill>
              </a:rPr>
              <a:t>1</a:t>
            </a:r>
            <a:r>
              <a:rPr lang="ru-RU" sz="3200" b="1" dirty="0" smtClean="0">
                <a:solidFill>
                  <a:srgbClr val="1212AE"/>
                </a:solidFill>
              </a:rPr>
              <a:t>.  </a:t>
            </a:r>
            <a:r>
              <a:rPr lang="ru-RU" sz="3200" b="1" dirty="0">
                <a:solidFill>
                  <a:srgbClr val="1212AE"/>
                </a:solidFill>
              </a:rPr>
              <a:t>Продолжим путешествие по         </a:t>
            </a:r>
          </a:p>
          <a:p>
            <a:r>
              <a:rPr lang="ru-RU" sz="3200" b="1" dirty="0">
                <a:solidFill>
                  <a:srgbClr val="1212AE"/>
                </a:solidFill>
              </a:rPr>
              <a:t>       литературным страничкам  </a:t>
            </a:r>
            <a:endParaRPr lang="ru-RU" sz="3200" dirty="0">
              <a:solidFill>
                <a:srgbClr val="1212AE"/>
              </a:solidFill>
            </a:endParaRPr>
          </a:p>
        </p:txBody>
      </p:sp>
      <p:sp>
        <p:nvSpPr>
          <p:cNvPr id="13318" name="Прямоугольник 8"/>
          <p:cNvSpPr>
            <a:spLocks noChangeArrowheads="1"/>
          </p:cNvSpPr>
          <p:nvPr/>
        </p:nvSpPr>
        <p:spPr bwMode="auto">
          <a:xfrm>
            <a:off x="1357289" y="2714620"/>
            <a:ext cx="664373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Поэтической </a:t>
            </a:r>
            <a:r>
              <a:rPr lang="ru-RU" sz="3200" b="1" dirty="0">
                <a:solidFill>
                  <a:srgbClr val="C00000"/>
                </a:solidFill>
              </a:rPr>
              <a:t>тетради № 2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3429000"/>
            <a:ext cx="86341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1212AE"/>
                </a:solidFill>
              </a:rPr>
              <a:t> </a:t>
            </a:r>
            <a:r>
              <a:rPr lang="ru-RU" sz="3200" b="1" dirty="0" smtClean="0">
                <a:solidFill>
                  <a:srgbClr val="1212AE"/>
                </a:solidFill>
              </a:rPr>
              <a:t>2. Продолжим знакомство 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rgbClr val="1212AE"/>
                </a:solidFill>
              </a:rPr>
              <a:t>с творчеством детских поэтов. </a:t>
            </a:r>
          </a:p>
          <a:p>
            <a:pPr algn="ctr">
              <a:defRPr/>
            </a:pPr>
            <a:endParaRPr lang="ru-RU" sz="3200" b="1" dirty="0" smtClean="0">
              <a:solidFill>
                <a:srgbClr val="1212AE"/>
              </a:solidFill>
            </a:endParaRPr>
          </a:p>
          <a:p>
            <a:pPr algn="ctr">
              <a:defRPr/>
            </a:pPr>
            <a:r>
              <a:rPr lang="ru-RU" sz="3200" b="1" dirty="0" smtClean="0">
                <a:solidFill>
                  <a:srgbClr val="1212AE"/>
                </a:solidFill>
              </a:rPr>
              <a:t>3.Будем учиться читать стихотворения, отражая позицию автора 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rgbClr val="1212AE"/>
                </a:solidFill>
              </a:rPr>
              <a:t>и своё отношение.</a:t>
            </a:r>
            <a:endParaRPr lang="ru-RU" sz="3200" b="1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ru-RU" sz="3200" b="1" dirty="0">
                <a:solidFill>
                  <a:srgbClr val="7030A0"/>
                </a:solidFill>
              </a:rPr>
              <a:t>         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Овал 43"/>
          <p:cNvSpPr/>
          <p:nvPr/>
        </p:nvSpPr>
        <p:spPr>
          <a:xfrm>
            <a:off x="2571736" y="428604"/>
            <a:ext cx="4143404" cy="1143008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Мои документы2\Презентации. Шаблоны 2\Виньетки\kniga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3083084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714348" y="1571612"/>
            <a:ext cx="2071702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1212AE"/>
                </a:solidFill>
              </a:rPr>
              <a:t>Стихи</a:t>
            </a:r>
            <a:endParaRPr lang="ru-RU" sz="2000" b="1" dirty="0">
              <a:solidFill>
                <a:srgbClr val="1212AE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571736" y="357166"/>
            <a:ext cx="4286280" cy="1285884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1212AE"/>
                </a:solidFill>
              </a:rPr>
              <a:t>С.В.МИХАЛКОВ</a:t>
            </a:r>
            <a:br>
              <a:rPr lang="ru-RU" sz="3200" b="1" dirty="0" smtClean="0">
                <a:solidFill>
                  <a:srgbClr val="1212AE"/>
                </a:solidFill>
              </a:rPr>
            </a:br>
            <a:r>
              <a:rPr lang="ru-RU" sz="2400" b="1" dirty="0" smtClean="0">
                <a:solidFill>
                  <a:srgbClr val="1212AE"/>
                </a:solidFill>
              </a:rPr>
              <a:t>1913 - 2009</a:t>
            </a:r>
            <a:endParaRPr lang="ru-RU" sz="2400" b="1" dirty="0">
              <a:solidFill>
                <a:srgbClr val="1212A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357422" y="2214554"/>
            <a:ext cx="2071702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1212AE"/>
                </a:solidFill>
              </a:rPr>
              <a:t>Считалки</a:t>
            </a:r>
            <a:endParaRPr lang="ru-RU" sz="2000" b="1" dirty="0">
              <a:solidFill>
                <a:srgbClr val="1212AE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500562" y="2214554"/>
            <a:ext cx="2071702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1212AE"/>
                </a:solidFill>
              </a:rPr>
              <a:t>Песни</a:t>
            </a:r>
            <a:endParaRPr lang="ru-RU" sz="2000" b="1" dirty="0">
              <a:solidFill>
                <a:srgbClr val="1212A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643702" y="2071678"/>
            <a:ext cx="2071702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1212AE"/>
                </a:solidFill>
              </a:rPr>
              <a:t>Сказки</a:t>
            </a:r>
            <a:endParaRPr lang="ru-RU" sz="2000" b="1" dirty="0">
              <a:solidFill>
                <a:srgbClr val="1212A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929454" y="3357562"/>
            <a:ext cx="2214546" cy="1271590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1212AE"/>
                </a:solidFill>
              </a:rPr>
              <a:t>«Как старик корову продавал»</a:t>
            </a:r>
            <a:endParaRPr lang="ru-RU" sz="2000" b="1" dirty="0">
              <a:solidFill>
                <a:srgbClr val="1212A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714876" y="3714752"/>
            <a:ext cx="2214578" cy="1071570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1212AE"/>
                </a:solidFill>
              </a:rPr>
              <a:t>«Песенка друзей»</a:t>
            </a:r>
          </a:p>
        </p:txBody>
      </p:sp>
      <p:sp>
        <p:nvSpPr>
          <p:cNvPr id="17" name="Овал 16"/>
          <p:cNvSpPr/>
          <p:nvPr/>
        </p:nvSpPr>
        <p:spPr>
          <a:xfrm>
            <a:off x="2428860" y="3714752"/>
            <a:ext cx="2071702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1212AE"/>
                </a:solidFill>
              </a:rPr>
              <a:t>«Котята»</a:t>
            </a:r>
            <a:endParaRPr lang="ru-RU" sz="2000" b="1" dirty="0">
              <a:solidFill>
                <a:srgbClr val="1212AE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0" y="3143248"/>
            <a:ext cx="2286048" cy="1071570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1212AE"/>
                </a:solidFill>
              </a:rPr>
              <a:t>«Прививка» «Мой щенок» </a:t>
            </a:r>
            <a:endParaRPr lang="ru-RU" sz="2000" b="1" dirty="0">
              <a:solidFill>
                <a:srgbClr val="1212AE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7858116" y="1428736"/>
            <a:ext cx="1285884" cy="628648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1212AE"/>
                </a:solidFill>
              </a:rPr>
              <a:t>…</a:t>
            </a:r>
            <a:endParaRPr lang="ru-RU" sz="2000" dirty="0">
              <a:solidFill>
                <a:srgbClr val="1212AE"/>
              </a:solidFill>
            </a:endParaRPr>
          </a:p>
        </p:txBody>
      </p:sp>
      <p:cxnSp>
        <p:nvCxnSpPr>
          <p:cNvPr id="21" name="Прямая со стрелкой 20"/>
          <p:cNvCxnSpPr>
            <a:stCxn id="7" idx="2"/>
          </p:cNvCxnSpPr>
          <p:nvPr/>
        </p:nvCxnSpPr>
        <p:spPr>
          <a:xfrm rot="10800000" flipV="1">
            <a:off x="1857356" y="1000108"/>
            <a:ext cx="714380" cy="571504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6200000" flipH="1">
            <a:off x="7965305" y="3036091"/>
            <a:ext cx="500066" cy="285752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5429256" y="3429000"/>
            <a:ext cx="571504" cy="1588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3000364" y="3429000"/>
            <a:ext cx="571504" cy="1588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18" idx="0"/>
          </p:cNvCxnSpPr>
          <p:nvPr/>
        </p:nvCxnSpPr>
        <p:spPr>
          <a:xfrm rot="5400000">
            <a:off x="964405" y="2678925"/>
            <a:ext cx="642942" cy="285704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>
            <a:off x="3500430" y="1785926"/>
            <a:ext cx="714380" cy="285752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6200000" flipH="1">
            <a:off x="5000628" y="1857364"/>
            <a:ext cx="642942" cy="214314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6357950" y="1428736"/>
            <a:ext cx="1143008" cy="714380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19" idx="1"/>
          </p:cNvCxnSpPr>
          <p:nvPr/>
        </p:nvCxnSpPr>
        <p:spPr>
          <a:xfrm>
            <a:off x="6929454" y="1142984"/>
            <a:ext cx="1116975" cy="377815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3779838" y="260350"/>
            <a:ext cx="49688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0"/>
              </a:spcBef>
            </a:pPr>
            <a:r>
              <a:rPr lang="ru-RU" sz="2800" b="1" dirty="0" smtClean="0">
                <a:latin typeface="Calibri" pitchFamily="34" charset="0"/>
              </a:rPr>
              <a:t>С.В.Михалков родился </a:t>
            </a:r>
          </a:p>
          <a:p>
            <a:pPr algn="just">
              <a:spcBef>
                <a:spcPts val="0"/>
              </a:spcBef>
            </a:pPr>
            <a:r>
              <a:rPr lang="ru-RU" sz="2800" b="1" dirty="0" smtClean="0">
                <a:solidFill>
                  <a:srgbClr val="1212AE"/>
                </a:solidFill>
                <a:latin typeface="Calibri" pitchFamily="34" charset="0"/>
              </a:rPr>
              <a:t>13 </a:t>
            </a:r>
            <a:r>
              <a:rPr lang="ru-RU" sz="2800" b="1" dirty="0">
                <a:solidFill>
                  <a:srgbClr val="1212AE"/>
                </a:solidFill>
                <a:latin typeface="Calibri" pitchFamily="34" charset="0"/>
              </a:rPr>
              <a:t>марта 1913 года</a:t>
            </a:r>
            <a:r>
              <a:rPr lang="ru-RU" sz="2800" b="1" dirty="0">
                <a:latin typeface="Calibri" pitchFamily="34" charset="0"/>
              </a:rPr>
              <a:t> в Москве.</a:t>
            </a:r>
          </a:p>
        </p:txBody>
      </p:sp>
      <p:sp>
        <p:nvSpPr>
          <p:cNvPr id="20484" name="Text Box 6"/>
          <p:cNvSpPr txBox="1">
            <a:spLocks noChangeArrowheads="1"/>
          </p:cNvSpPr>
          <p:nvPr/>
        </p:nvSpPr>
        <p:spPr bwMode="auto">
          <a:xfrm>
            <a:off x="3851275" y="1268413"/>
            <a:ext cx="4683125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b="1" dirty="0">
                <a:latin typeface="Calibri" pitchFamily="34" charset="0"/>
              </a:rPr>
              <a:t>Способности к поэзии у </a:t>
            </a:r>
            <a:r>
              <a:rPr lang="ru-RU" sz="2400" b="1" dirty="0" smtClean="0">
                <a:latin typeface="Calibri" pitchFamily="34" charset="0"/>
              </a:rPr>
              <a:t>мальчика </a:t>
            </a:r>
            <a:r>
              <a:rPr lang="ru-RU" sz="2400" b="1" dirty="0">
                <a:latin typeface="Calibri" pitchFamily="34" charset="0"/>
              </a:rPr>
              <a:t>обнаружились уже в девять лет. </a:t>
            </a:r>
          </a:p>
          <a:p>
            <a:pPr algn="just">
              <a:spcBef>
                <a:spcPct val="50000"/>
              </a:spcBef>
            </a:pPr>
            <a:r>
              <a:rPr lang="ru-RU" sz="2400" b="1" dirty="0" smtClean="0">
                <a:latin typeface="Calibri" pitchFamily="34" charset="0"/>
              </a:rPr>
              <a:t>Когда ему было 14 лет, </a:t>
            </a:r>
            <a:r>
              <a:rPr lang="ru-RU" sz="2400" b="1" dirty="0">
                <a:latin typeface="Calibri" pitchFamily="34" charset="0"/>
              </a:rPr>
              <a:t>семья </a:t>
            </a:r>
            <a:r>
              <a:rPr lang="ru-RU" sz="2400" b="1" dirty="0" smtClean="0">
                <a:latin typeface="Calibri" pitchFamily="34" charset="0"/>
              </a:rPr>
              <a:t>переехала </a:t>
            </a:r>
            <a:r>
              <a:rPr lang="ru-RU" sz="2400" b="1" dirty="0">
                <a:latin typeface="Calibri" pitchFamily="34" charset="0"/>
              </a:rPr>
              <a:t>в Ставропольский край и тогда Сергей начинает печататься. </a:t>
            </a:r>
          </a:p>
          <a:p>
            <a:pPr algn="just">
              <a:spcBef>
                <a:spcPct val="50000"/>
              </a:spcBef>
            </a:pPr>
            <a:r>
              <a:rPr lang="ru-RU" sz="2400" b="1" dirty="0">
                <a:latin typeface="Calibri" pitchFamily="34" charset="0"/>
              </a:rPr>
              <a:t>В 15 лет публикуется первое стихотворение «Дорога» в журнале «На подъёме». </a:t>
            </a:r>
          </a:p>
          <a:p>
            <a:pPr algn="just">
              <a:spcBef>
                <a:spcPct val="50000"/>
              </a:spcBef>
            </a:pPr>
            <a:r>
              <a:rPr lang="ru-RU" sz="2400" b="1" dirty="0">
                <a:latin typeface="Calibri" pitchFamily="34" charset="0"/>
              </a:rPr>
              <a:t>После окончания школы Сергей Михалков возвращается в Москву и работает на ткацкой фабрике. </a:t>
            </a:r>
          </a:p>
        </p:txBody>
      </p:sp>
      <p:pic>
        <p:nvPicPr>
          <p:cNvPr id="20487" name="Picture 2" descr="D:\Мои документы2\Презентации. Шаблоны 2\Виньетки\kniga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81325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f017p29-1"/>
          <p:cNvPicPr>
            <a:picLocks noChangeAspect="1" noChangeArrowheads="1"/>
          </p:cNvPicPr>
          <p:nvPr/>
        </p:nvPicPr>
        <p:blipFill>
          <a:blip r:embed="rId3" cstate="print">
            <a:lum bright="-6000" contrast="6000"/>
          </a:blip>
          <a:srcRect/>
          <a:stretch>
            <a:fillRect/>
          </a:stretch>
        </p:blipFill>
        <p:spPr bwMode="auto">
          <a:xfrm>
            <a:off x="1000100" y="1928802"/>
            <a:ext cx="2781838" cy="4284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4606925" y="1196975"/>
            <a:ext cx="45370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Calibri" pitchFamily="34" charset="0"/>
              </a:rPr>
              <a:t>В </a:t>
            </a:r>
            <a:r>
              <a:rPr lang="ru-RU" sz="2400" b="1" dirty="0">
                <a:solidFill>
                  <a:srgbClr val="0C501C"/>
                </a:solidFill>
                <a:latin typeface="Calibri" pitchFamily="34" charset="0"/>
              </a:rPr>
              <a:t>22 года  </a:t>
            </a:r>
            <a:r>
              <a:rPr lang="ru-RU" sz="2400" b="1" dirty="0">
                <a:latin typeface="Calibri" pitchFamily="34" charset="0"/>
              </a:rPr>
              <a:t>выходит первое известное произведение— поэма </a:t>
            </a:r>
            <a:r>
              <a:rPr lang="ru-RU" sz="2400" b="1" dirty="0">
                <a:solidFill>
                  <a:srgbClr val="FF0000"/>
                </a:solidFill>
                <a:latin typeface="Calibri" pitchFamily="34" charset="0"/>
              </a:rPr>
              <a:t>«Дядя Стёпа».</a:t>
            </a:r>
            <a:r>
              <a:rPr lang="ru-RU" sz="2400" b="1" dirty="0">
                <a:latin typeface="Calibri" pitchFamily="34" charset="0"/>
              </a:rPr>
              <a:t> </a:t>
            </a:r>
          </a:p>
        </p:txBody>
      </p:sp>
      <p:pic>
        <p:nvPicPr>
          <p:cNvPr id="4103" name="Picture 7" descr="risunok244_350x458"/>
          <p:cNvPicPr>
            <a:picLocks noChangeAspect="1" noChangeArrowheads="1"/>
          </p:cNvPicPr>
          <p:nvPr/>
        </p:nvPicPr>
        <p:blipFill>
          <a:blip r:embed="rId2" cstate="print">
            <a:lum bright="-18000" contrast="42000"/>
          </a:blip>
          <a:srcRect/>
          <a:stretch>
            <a:fillRect/>
          </a:stretch>
        </p:blipFill>
        <p:spPr bwMode="auto">
          <a:xfrm>
            <a:off x="1489718" y="1714489"/>
            <a:ext cx="2566343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4572000" y="2852738"/>
            <a:ext cx="3763963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b="1" dirty="0">
                <a:latin typeface="Calibri" pitchFamily="34" charset="0"/>
              </a:rPr>
              <a:t>В </a:t>
            </a:r>
            <a:r>
              <a:rPr lang="ru-RU" sz="2400" b="1" dirty="0">
                <a:solidFill>
                  <a:srgbClr val="0C501C"/>
                </a:solidFill>
                <a:latin typeface="Calibri" pitchFamily="34" charset="0"/>
              </a:rPr>
              <a:t>24</a:t>
            </a:r>
            <a:r>
              <a:rPr lang="ru-RU" sz="2400" b="1" dirty="0">
                <a:solidFill>
                  <a:srgbClr val="009900"/>
                </a:solidFill>
                <a:latin typeface="Calibri" pitchFamily="34" charset="0"/>
              </a:rPr>
              <a:t> </a:t>
            </a:r>
            <a:r>
              <a:rPr lang="ru-RU" sz="2400" b="1" dirty="0">
                <a:latin typeface="Calibri" pitchFamily="34" charset="0"/>
              </a:rPr>
              <a:t>года, поступает в Литературный институт. </a:t>
            </a:r>
          </a:p>
          <a:p>
            <a:pPr algn="just">
              <a:spcBef>
                <a:spcPct val="50000"/>
              </a:spcBef>
            </a:pPr>
            <a:endParaRPr lang="ru-RU" sz="2400" b="1" dirty="0">
              <a:latin typeface="Calibri" pitchFamily="34" charset="0"/>
            </a:endParaRPr>
          </a:p>
          <a:p>
            <a:pPr algn="just">
              <a:spcBef>
                <a:spcPct val="50000"/>
              </a:spcBef>
            </a:pPr>
            <a:r>
              <a:rPr lang="ru-RU" sz="2400" b="1" dirty="0">
                <a:latin typeface="Calibri" pitchFamily="34" charset="0"/>
              </a:rPr>
              <a:t>В </a:t>
            </a:r>
            <a:r>
              <a:rPr lang="ru-RU" sz="2400" b="1" dirty="0">
                <a:solidFill>
                  <a:srgbClr val="0C501C"/>
                </a:solidFill>
                <a:latin typeface="Calibri" pitchFamily="34" charset="0"/>
              </a:rPr>
              <a:t>26</a:t>
            </a:r>
            <a:r>
              <a:rPr lang="ru-RU" sz="2400" b="1" dirty="0">
                <a:latin typeface="Calibri" pitchFamily="34" charset="0"/>
              </a:rPr>
              <a:t> лет </a:t>
            </a:r>
            <a:r>
              <a:rPr lang="ru-RU" sz="2400" b="1" dirty="0" smtClean="0">
                <a:latin typeface="Calibri" pitchFamily="34" charset="0"/>
              </a:rPr>
              <a:t>С.В.Михалков </a:t>
            </a:r>
            <a:r>
              <a:rPr lang="ru-RU" sz="2400" b="1" dirty="0">
                <a:latin typeface="Calibri" pitchFamily="34" charset="0"/>
              </a:rPr>
              <a:t>получает первый орден Ленина. </a:t>
            </a:r>
          </a:p>
        </p:txBody>
      </p:sp>
      <p:pic>
        <p:nvPicPr>
          <p:cNvPr id="21509" name="Picture 2" descr="D:\Мои документы2\Презентации. Шаблоны 2\Виньетки\kniga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81325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4"/>
          <a:srcRect l="10547" t="27100" r="57226" b="13012"/>
          <a:stretch>
            <a:fillRect/>
          </a:stretch>
        </p:blipFill>
        <p:spPr bwMode="auto">
          <a:xfrm>
            <a:off x="-4214874" y="2285992"/>
            <a:ext cx="3929090" cy="584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8" descr="i"/>
          <p:cNvPicPr>
            <a:picLocks noChangeAspect="1" noChangeArrowheads="1"/>
          </p:cNvPicPr>
          <p:nvPr/>
        </p:nvPicPr>
        <p:blipFill>
          <a:blip r:embed="rId5" cstate="print">
            <a:lum bright="-12000" contrast="24000"/>
          </a:blip>
          <a:srcRect/>
          <a:stretch>
            <a:fillRect/>
          </a:stretch>
        </p:blipFill>
        <p:spPr bwMode="auto">
          <a:xfrm>
            <a:off x="500034" y="5214950"/>
            <a:ext cx="10128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_990828004"/>
          <p:cNvPicPr>
            <a:picLocks noChangeAspect="1" noChangeArrowheads="1"/>
          </p:cNvPicPr>
          <p:nvPr/>
        </p:nvPicPr>
        <p:blipFill>
          <a:blip r:embed="rId6" cstate="print">
            <a:lum bright="-12000" contrast="18000"/>
          </a:blip>
          <a:srcRect/>
          <a:stretch>
            <a:fillRect/>
          </a:stretch>
        </p:blipFill>
        <p:spPr bwMode="auto">
          <a:xfrm>
            <a:off x="2339975" y="5229225"/>
            <a:ext cx="957263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1157</TotalTime>
  <Words>606</Words>
  <Application>Microsoft Office PowerPoint</Application>
  <PresentationFormat>Экран (4:3)</PresentationFormat>
  <Paragraphs>104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Тема Office</vt:lpstr>
      <vt:lpstr>Презентация PowerPoint</vt:lpstr>
      <vt:lpstr>Прочитайте скороговорку медленно по слогам.</vt:lpstr>
      <vt:lpstr>Прочитайте чуть быстрее.</vt:lpstr>
      <vt:lpstr>Прочитайте вслух с  ускорением. </vt:lpstr>
      <vt:lpstr>Прочитайте быстро.</vt:lpstr>
      <vt:lpstr>Презентация PowerPoint</vt:lpstr>
      <vt:lpstr>С.В.МИХАЛКОВ 1913 - 2009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Подведём итоги</vt:lpstr>
      <vt:lpstr>Оцените себя</vt:lpstr>
    </vt:vector>
  </TitlesOfParts>
  <Company>Zal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Zal</dc:creator>
  <cp:lastModifiedBy>Начальная</cp:lastModifiedBy>
  <cp:revision>114</cp:revision>
  <dcterms:created xsi:type="dcterms:W3CDTF">2010-02-01T17:09:26Z</dcterms:created>
  <dcterms:modified xsi:type="dcterms:W3CDTF">2020-04-18T09:49:16Z</dcterms:modified>
</cp:coreProperties>
</file>